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410" r:id="rId8"/>
    <p:sldId id="355" r:id="rId9"/>
    <p:sldId id="359" r:id="rId10"/>
    <p:sldId id="312" r:id="rId11"/>
    <p:sldId id="315" r:id="rId12"/>
    <p:sldId id="313" r:id="rId13"/>
    <p:sldId id="316" r:id="rId14"/>
    <p:sldId id="314" r:id="rId15"/>
    <p:sldId id="347" r:id="rId16"/>
    <p:sldId id="381" r:id="rId17"/>
    <p:sldId id="332" r:id="rId18"/>
    <p:sldId id="333" r:id="rId19"/>
    <p:sldId id="305" r:id="rId20"/>
    <p:sldId id="306" r:id="rId21"/>
    <p:sldId id="338" r:id="rId22"/>
    <p:sldId id="308" r:id="rId23"/>
    <p:sldId id="349" r:id="rId24"/>
    <p:sldId id="403" r:id="rId25"/>
    <p:sldId id="352" r:id="rId26"/>
    <p:sldId id="351" r:id="rId27"/>
    <p:sldId id="353" r:id="rId28"/>
    <p:sldId id="354" r:id="rId29"/>
    <p:sldId id="302" r:id="rId30"/>
    <p:sldId id="27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74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各位老师好！我是王之毅，今天我将对B题进行答辩。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如表所示，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在六种情形下，均只对成品进行检测。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在方案一的基础上，方案二考虑拆解步骤。更新合格率和总检测成本的公式（指一下</a:t>
            </a:r>
            <a:r>
              <a:rPr lang="zh-CN" altLang="en-US"/>
              <a:t>三个公式），根据新的预期收益差值公式得到最佳决策。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l"/>
            <a:r>
              <a:rPr lang="zh-CN" altLang="en-US"/>
              <a:t>结果如表所示。</a:t>
            </a:r>
            <a:r>
              <a:rPr lang="zh-CN" altLang="en-US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仅情形六选择不拆解，其他情况均拆解。</a:t>
            </a:r>
            <a:endParaRPr lang="zh-CN" altLang="en-US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第一轮仅对成品进行检测，第二轮所有零配件和成品均进行检测。</a:t>
            </a:r>
            <a:endParaRPr lang="zh-CN" altLang="en-US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由于方案一二设计时进行了大量简化，同时通过上述探究性过程，本文发现问题情境具有以下特点，符合马尔可夫链的无记忆性。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因此本文舍弃方案一二，进行方案三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模型的建立。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本文使用马尔可夫模型，定义多个状态节点，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设计动作代价矩阵，以 “售出” 状态作为迭代出口，求解问题。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模型依照右边的状态转移图建立。本文基于零配件状态、成品状态和迭代出口定义了19个状态。</a:t>
            </a:r>
            <a:endParaRPr lang="zh-CN" altLang="en-US"/>
          </a:p>
          <a:p>
            <a:r>
              <a:rPr lang="en-US" altLang="zh-CN"/>
              <a:t>---------------------------</a:t>
            </a:r>
            <a:endParaRPr lang="zh-CN" altLang="en-US"/>
          </a:p>
          <a:p>
            <a:r>
              <a:rPr lang="zh-CN" altLang="en-US"/>
              <a:t>状态图</a:t>
            </a:r>
            <a:r>
              <a:rPr lang="zh-CN" altLang="en-US"/>
              <a:t>更新</a:t>
            </a:r>
            <a:endParaRPr lang="zh-CN" altLang="en-US"/>
          </a:p>
          <a:p>
            <a:r>
              <a:rPr lang="zh-CN" altLang="en-US"/>
              <a:t>状态补充</a:t>
            </a:r>
            <a:r>
              <a:rPr lang="en-US" altLang="zh-CN"/>
              <a:t>2+1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根据设计的代价矩阵以及每个动作的迁移概率矩阵，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运用价值迭代法求解贝尔曼方程，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得到初始状态到迭代出口的预期最小代价。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---------------------------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据此得到的最佳决策如表所示</a:t>
            </a:r>
            <a:endParaRPr lang="zh-CN" altLang="en-US"/>
          </a:p>
          <a:p>
            <a:r>
              <a:rPr lang="zh-CN" altLang="en-US"/>
              <a:t>在拆解问题上与方案二一致，仅情形六不拆解不合格品。</a:t>
            </a:r>
            <a:endParaRPr lang="zh-CN" altLang="en-US"/>
          </a:p>
          <a:p>
            <a:r>
              <a:rPr lang="zh-CN" altLang="en-US"/>
              <a:t>而对于零配件和成品检测的决策</a:t>
            </a:r>
            <a:r>
              <a:rPr lang="zh-CN" altLang="en-US"/>
              <a:t>则在方案二的基础上有一定调整。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针对问题三，本文将生产全过程解耦，独立求解每道工序。</a:t>
            </a:r>
            <a:endParaRPr lang="en-US" altLang="zh-CN"/>
          </a:p>
          <a:p>
            <a:r>
              <a:rPr lang="en-US" altLang="zh-CN"/>
              <a:t>适配m轮工序与n个零配件的情境。</a:t>
            </a:r>
            <a:endParaRPr lang="en-US" altLang="zh-CN"/>
          </a:p>
          <a:p>
            <a:r>
              <a:rPr lang="en-US" altLang="zh-CN"/>
              <a:t>--------------------------</a:t>
            </a:r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本文补充3个参数，让每道工序符合问题二的情形，从而复用模型解决问题。</a:t>
            </a:r>
            <a:endParaRPr lang="en-US" altLang="zh-CN"/>
          </a:p>
          <a:p>
            <a:r>
              <a:rPr lang="en-US" altLang="zh-CN"/>
              <a:t>1.首先，设置足够大的市场售价，让整个马尔科夫链的状态转移不会因预期收益为负数而停止。</a:t>
            </a:r>
            <a:endParaRPr lang="en-US" altLang="zh-CN"/>
          </a:p>
          <a:p>
            <a:r>
              <a:rPr lang="en-US" altLang="zh-CN"/>
              <a:t>2.其次，设定足够大的调换费用，使得</a:t>
            </a:r>
            <a:r>
              <a:rPr lang="zh-CN" altLang="en-US"/>
              <a:t>决策</a:t>
            </a:r>
            <a:r>
              <a:rPr lang="en-US" altLang="zh-CN"/>
              <a:t>时一定选择“企业检测”。</a:t>
            </a:r>
            <a:endParaRPr lang="en-US" altLang="zh-CN"/>
          </a:p>
          <a:p>
            <a:r>
              <a:rPr lang="en-US" altLang="zh-CN"/>
              <a:t>最后，通过不断调整售价，使得售价刚好填补预期成本。用预期成本 × 半成品次品率作为购买单价。此过程由模型计算。</a:t>
            </a:r>
            <a:endParaRPr lang="en-US" altLang="zh-CN"/>
          </a:p>
          <a:p>
            <a:r>
              <a:rPr lang="en-US" altLang="zh-CN"/>
              <a:t>-----------------------------------------</a:t>
            </a:r>
            <a:endParaRPr lang="en-US" altLang="zh-CN"/>
          </a:p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我将从以下四个方面进行讲述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运用拓展的模型求得</a:t>
            </a:r>
            <a:r>
              <a:rPr lang="en-US" altLang="zh-CN"/>
              <a:t>8</a:t>
            </a:r>
            <a:r>
              <a:rPr lang="zh-CN" altLang="en-US"/>
              <a:t>个零件</a:t>
            </a:r>
            <a:r>
              <a:rPr lang="en-US" altLang="zh-CN"/>
              <a:t>2</a:t>
            </a:r>
            <a:r>
              <a:rPr lang="zh-CN" altLang="en-US"/>
              <a:t>道工序时的最佳决策如表所示。</a:t>
            </a:r>
            <a:endParaRPr lang="zh-CN" altLang="en-US"/>
          </a:p>
          <a:p>
            <a:r>
              <a:rPr lang="zh-CN" altLang="en-US"/>
              <a:t>对于所有工序，对成品均进行检测，对不合格成品均及进行拆解。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针对问题四，次品率由定值变为随机变量。</a:t>
            </a:r>
            <a:endParaRPr lang="en-US" altLang="zh-CN" dirty="0"/>
          </a:p>
          <a:p>
            <a:r>
              <a:rPr lang="en-US" altLang="zh-CN" dirty="0"/>
              <a:t>本文选择Beta分布，模拟实际生产次品率波动情形。</a:t>
            </a:r>
            <a:r>
              <a:rPr lang="zh-CN" altLang="en-US" dirty="0"/>
              <a:t>并使用置信区间上下限公式确定置信区间。</a:t>
            </a:r>
            <a:endParaRPr lang="zh-CN" altLang="en-US" dirty="0"/>
          </a:p>
          <a:p>
            <a:r>
              <a:rPr lang="zh-CN" altLang="en-US" dirty="0"/>
              <a:t>考虑到初始时是无信息先验，因此取欧米噶</a:t>
            </a:r>
            <a:r>
              <a:rPr lang="en-US" altLang="zh-CN" dirty="0"/>
              <a:t>=</a:t>
            </a:r>
            <a:r>
              <a:rPr lang="zh-CN" altLang="en-US" dirty="0"/>
              <a:t>伊普西隆</a:t>
            </a:r>
            <a:r>
              <a:rPr lang="en-US" altLang="zh-CN" dirty="0"/>
              <a:t>=1</a:t>
            </a:r>
            <a:endParaRPr lang="en-US" altLang="zh-CN" dirty="0"/>
          </a:p>
          <a:p>
            <a:r>
              <a:rPr lang="en-US" altLang="zh-CN" dirty="0"/>
              <a:t>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考虑到总样本量的选取，本文选择</a:t>
            </a:r>
            <a:r>
              <a:rPr lang="en-US" altLang="zh-CN" dirty="0"/>
              <a:t>沿用问题</a:t>
            </a:r>
            <a:r>
              <a:rPr lang="zh-CN" altLang="en-US" dirty="0"/>
              <a:t>一思路，设置参数带入公式（指一下第一个</a:t>
            </a:r>
            <a:r>
              <a:rPr lang="zh-CN" altLang="en-US" dirty="0"/>
              <a:t>公式）</a:t>
            </a:r>
            <a:r>
              <a:rPr lang="zh-CN" altLang="en-US" dirty="0"/>
              <a:t>后，求得总样本量</a:t>
            </a:r>
            <a:r>
              <a:rPr lang="en-US" altLang="zh-CN" dirty="0"/>
              <a:t>n</a:t>
            </a:r>
            <a:endParaRPr lang="en-US" altLang="zh-CN" dirty="0"/>
          </a:p>
          <a:p>
            <a:r>
              <a:rPr lang="zh-CN" altLang="en-US" dirty="0"/>
              <a:t>并根据抽样次品率，求得次品数</a:t>
            </a:r>
            <a:r>
              <a:rPr lang="en-US" altLang="zh-CN" dirty="0"/>
              <a:t>k</a:t>
            </a:r>
            <a:endParaRPr lang="en-US" altLang="zh-CN" dirty="0"/>
          </a:p>
          <a:p>
            <a:r>
              <a:rPr lang="en-US" altLang="zh-CN" dirty="0"/>
              <a:t>----------------------------------------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求得系列参数后，带入次品率</a:t>
            </a:r>
            <a:r>
              <a:rPr lang="en-US" altLang="zh-CN" dirty="0"/>
              <a:t>Beta</a:t>
            </a:r>
            <a:r>
              <a:rPr lang="zh-CN" altLang="en-US" dirty="0"/>
              <a:t>分布，得到相应信度下，</a:t>
            </a:r>
            <a:r>
              <a:rPr lang="zh-CN" altLang="en-US" dirty="0"/>
              <a:t>零配件次品率的概率分布图像</a:t>
            </a:r>
            <a:r>
              <a:rPr lang="zh-CN" altLang="en-US" dirty="0"/>
              <a:t>如图所示。</a:t>
            </a:r>
            <a:endParaRPr lang="zh-CN" altLang="en-US" dirty="0"/>
          </a:p>
          <a:p>
            <a:r>
              <a:rPr lang="en-US" altLang="zh-CN" dirty="0"/>
              <a:t>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同时，基于概率分布更新贝尔曼方程</a:t>
            </a:r>
            <a:r>
              <a:rPr lang="zh-CN" altLang="en-US" dirty="0"/>
              <a:t>，</a:t>
            </a:r>
            <a:r>
              <a:rPr lang="en-US" altLang="zh-CN" dirty="0"/>
              <a:t>本文</a:t>
            </a:r>
            <a:r>
              <a:rPr lang="zh-CN" altLang="en-US" dirty="0"/>
              <a:t>从实际概率分布图像中</a:t>
            </a:r>
            <a:r>
              <a:rPr lang="en-US" altLang="zh-CN" dirty="0"/>
              <a:t>随机抽样10000个样本点，计算其预期代价的平均最小值。</a:t>
            </a:r>
            <a:endParaRPr lang="en-US" altLang="zh-CN" dirty="0"/>
          </a:p>
          <a:p>
            <a:r>
              <a:rPr lang="en-US" altLang="zh-CN" dirty="0"/>
              <a:t>--------------------------------</a:t>
            </a:r>
            <a:endParaRPr lang="en-US" altLang="zh-CN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最后结果如表所示，黑体部分为与问题二决策不同的地方。</a:t>
            </a:r>
            <a:endParaRPr lang="en-US" altLang="zh-CN" dirty="0"/>
          </a:p>
          <a:p>
            <a:r>
              <a:rPr lang="zh-CN" altLang="en-US" dirty="0"/>
              <a:t>在不同信度下，仅情形六</a:t>
            </a:r>
            <a:r>
              <a:rPr lang="zh-CN" altLang="en-US" dirty="0"/>
              <a:t>不对不合格成品进行拆解。</a:t>
            </a:r>
            <a:endParaRPr lang="en-US" altLang="zh-CN" dirty="0"/>
          </a:p>
          <a:p>
            <a:r>
              <a:rPr lang="en-US" altLang="zh-CN" dirty="0"/>
              <a:t>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而问题三的求解结果与之前相同。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可以看出，对于同一分布，取样数量的大小，会影响对实际概率的估计，进而影响决策过程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因此在实际生产中，要根据允许估计误差，设置合理的抽样检测方案，来优化之后的决策。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我们对于本文模型进行上述评价。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我的答辩到这里结束，恳请老师批评指正！（</a:t>
            </a:r>
            <a:r>
              <a:rPr lang="zh-CN" altLang="en-US"/>
              <a:t>翻回上一页）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/>
                  <a:t>针对问题一，因为企业实际检验的批量数足够大，本文假设抽样结果为正态分布。</a:t>
                </a:r>
                <a:endParaRPr lang="zh-CN" altLang="en-US"/>
              </a:p>
              <a:p>
                <a:r>
                  <a:rPr lang="zh-CN" altLang="en-US"/>
                  <a:t>在题目要求的两种信度下，本文使用单侧检验进行拟合，结果如右侧两图表示：</a:t>
                </a:r>
                <a:endParaRPr lang="zh-CN" altLang="en-US"/>
              </a:p>
              <a:p>
                <a:r>
                  <a:rPr lang="zh-CN" altLang="en-US"/>
                  <a:t>Z值表示数据点在标准正态分布中，距离均值的标准差的倍数。</a:t>
                </a:r>
                <a:endParaRPr lang="zh-CN" altLang="en-US"/>
              </a:p>
              <a:p>
                <a:endParaRPr lang="zh-CN" altLang="en-US" b="1"/>
              </a:p>
              <a:p>
                <a:r>
                  <a:rPr lang="en-US" altLang="zh-CN" b="1"/>
                  <a:t>----------------------------------------------</a:t>
                </a:r>
                <a:endParaRPr lang="zh-CN" altLang="en-US" b="1"/>
              </a:p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本文设定三个不同的估计误差</a:t>
            </a:r>
            <a:r>
              <a:rPr lang="en-US" altLang="zh-CN"/>
              <a:t>E</a:t>
            </a:r>
            <a:r>
              <a:rPr lang="zh-CN" altLang="en-US"/>
              <a:t>，带入样本量计算公式求得在不同信度下的抽样次数如图所示。</a:t>
            </a:r>
            <a:endParaRPr lang="zh-CN" altLang="en-US"/>
          </a:p>
          <a:p>
            <a:r>
              <a:rPr lang="zh-CN" altLang="en-US"/>
              <a:t>同时，本文对估计误差</a:t>
            </a:r>
            <a:r>
              <a:rPr lang="en-US" altLang="zh-CN"/>
              <a:t>E</a:t>
            </a:r>
            <a:r>
              <a:rPr lang="zh-CN" altLang="en-US"/>
              <a:t>进行了灵敏度分析，结果如图所示。可以发现当估计误差设置较小时灵敏度很</a:t>
            </a:r>
            <a:r>
              <a:rPr lang="zh-CN" altLang="en-US"/>
              <a:t>高。</a:t>
            </a:r>
            <a:endParaRPr lang="zh-CN" altLang="en-US"/>
          </a:p>
          <a:p>
            <a:r>
              <a:rPr lang="zh-CN" altLang="en-US"/>
              <a:t>因此本文</a:t>
            </a:r>
            <a:r>
              <a:rPr lang="zh-CN" altLang="en-US"/>
              <a:t>参照国家统计局给出的数据，最终选择估计误差为</a:t>
            </a:r>
            <a:r>
              <a:rPr lang="en-US" altLang="zh-CN"/>
              <a:t>0.01</a:t>
            </a:r>
            <a:r>
              <a:rPr lang="zh-CN" altLang="en-US"/>
              <a:t>时的抽</a:t>
            </a:r>
            <a:r>
              <a:rPr lang="zh-CN" altLang="en-US"/>
              <a:t>样次数为</a:t>
            </a:r>
            <a:r>
              <a:rPr lang="zh-CN" altLang="en-US"/>
              <a:t>最终结果。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本文设定三个不同的估计误差</a:t>
            </a:r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，带入样本量计算公式求得在不同信度下的抽样次数如图所示。</a:t>
            </a:r>
            <a:endParaRPr lang="zh-CN" altLang="en-US"/>
          </a:p>
          <a:p>
            <a:r>
              <a:rPr lang="zh-CN" altLang="en-US">
                <a:sym typeface="+mn-ea"/>
              </a:rPr>
              <a:t>同时，本文对估计误差</a:t>
            </a:r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进行了灵敏度分析，结果如图所示。可以发现当估计误差设置较小时灵敏度很高。</a:t>
            </a:r>
            <a:endParaRPr lang="zh-CN" altLang="en-US"/>
          </a:p>
          <a:p>
            <a:r>
              <a:rPr lang="zh-CN" altLang="en-US">
                <a:sym typeface="+mn-ea"/>
              </a:rPr>
              <a:t>因此本文参照国家统计局给出的数据，最终选择估计误差为</a:t>
            </a:r>
            <a:r>
              <a:rPr lang="en-US" altLang="zh-CN">
                <a:sym typeface="+mn-ea"/>
              </a:rPr>
              <a:t>0.01</a:t>
            </a:r>
            <a:r>
              <a:rPr lang="zh-CN" altLang="en-US">
                <a:sym typeface="+mn-ea"/>
              </a:rPr>
              <a:t>时的抽样次数为最终结果。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问题二需要考虑多种决策因素，因此本文对模型进行了以下简化：</a:t>
            </a:r>
            <a:endParaRPr lang="en-US" altLang="zh-CN"/>
          </a:p>
          <a:p>
            <a:r>
              <a:rPr lang="en-US" altLang="zh-CN"/>
              <a:t>本文假设所有流入市场的成品都会正常卖出。</a:t>
            </a:r>
            <a:endParaRPr lang="en-US" altLang="zh-CN"/>
          </a:p>
          <a:p>
            <a:r>
              <a:rPr lang="en-US" altLang="zh-CN"/>
              <a:t>而不合格产品若被顾客退回，需要支付调换损失，可以类比成品的检测费用。</a:t>
            </a:r>
            <a:endParaRPr lang="en-US" altLang="zh-CN"/>
          </a:p>
          <a:p>
            <a:r>
              <a:rPr lang="en-US" altLang="zh-CN"/>
              <a:t>因此，本文不考虑给顾客更换新产品的问题，将“退换货”视作“顾客检测”的方式，</a:t>
            </a:r>
            <a:endParaRPr lang="en-US" altLang="zh-CN"/>
          </a:p>
          <a:p>
            <a:r>
              <a:rPr lang="en-US" altLang="zh-CN"/>
              <a:t>其费用为调换损失x成品次品率；</a:t>
            </a:r>
            <a:endParaRPr lang="en-US" altLang="zh-CN"/>
          </a:p>
          <a:p>
            <a:r>
              <a:rPr lang="en-US" altLang="zh-CN"/>
              <a:t>选取“企业检测”与“顾客检测”中预期费用更少的方案作为实际检测方式，从而简化题目决策。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--------------------------------------------------</a:t>
            </a:r>
            <a:endParaRPr lang="zh-CN" altLang="en-US"/>
          </a:p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2.基于先前的生产决策，可以计算零配件后验次品率，以此确定拆解后零配件的“价值”。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当拆解后零配件“价值“高于拆解成本，则选择拆解。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因此，本文利用以下公式，预先判断是否进行拆解。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3.对于检测后的零配件，模型需要考虑是否对其进行标记。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若选择标记零配件检测状态，则若零配件在组装成成品前已经过检测，则拆解后无需再检测；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而若不标记零配件检测状态，则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对拆解不合格品得到的零配件的后验次品概率进行统一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，不考虑其前序生产过程。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本文方案一中并不考虑成品拆解，因此不作讨论；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方案二中选择标记零配件检测状态，避免对合格零配件进行重复检测；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方案三中不标记零配件检测状态，将所有不合格品统一处理，控制模型中状态节点数目，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更加贴近现实中企业的生产过程，降低管理难度和成本。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-----------------------------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方案一二的优化目标为最大预期收益。</a:t>
            </a:r>
            <a:endParaRPr lang="en-US" altLang="zh-CN"/>
          </a:p>
          <a:p>
            <a:r>
              <a:rPr lang="en-US" altLang="zh-CN"/>
              <a:t>方案一不考虑拆解问题；</a:t>
            </a:r>
            <a:endParaRPr lang="en-US" altLang="zh-CN"/>
          </a:p>
          <a:p>
            <a:r>
              <a:rPr lang="en-US" altLang="zh-CN"/>
              <a:t>而方案二考虑拆解问题，是否拆解由拆解决策不等式决定，若拆解，则两轮后每个零配件都被检测过。</a:t>
            </a:r>
            <a:endParaRPr lang="en-US" altLang="zh-CN"/>
          </a:p>
          <a:p>
            <a:r>
              <a:rPr lang="en-US" altLang="zh-CN"/>
              <a:t>--------------------------------------</a:t>
            </a:r>
            <a:endParaRPr lang="zh-CN" altLang="en-US"/>
          </a:p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具体公式如ppt所示，X为决策变量，p为次品率。</a:t>
            </a:r>
            <a:endParaRPr lang="zh-CN" altLang="en-US"/>
          </a:p>
          <a:p>
            <a:r>
              <a:rPr lang="zh-CN" altLang="en-US"/>
              <a:t>通过穷举所有可能决策方案，选取预期收益差值最大的决策</a:t>
            </a:r>
            <a:r>
              <a:rPr lang="zh-CN" altLang="en-US"/>
              <a:t>方案为最佳决策。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4.xml"/><Relationship Id="rId5" Type="http://schemas.openxmlformats.org/officeDocument/2006/relationships/image" Target="../media/image8.png"/><Relationship Id="rId4" Type="http://schemas.openxmlformats.org/officeDocument/2006/relationships/tags" Target="../tags/tag53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wmf"/><Relationship Id="rId6" Type="http://schemas.openxmlformats.org/officeDocument/2006/relationships/oleObject" Target="../embeddings/oleObject5.bin"/><Relationship Id="rId5" Type="http://schemas.openxmlformats.org/officeDocument/2006/relationships/tags" Target="../tags/tag56.xml"/><Relationship Id="rId4" Type="http://schemas.openxmlformats.org/officeDocument/2006/relationships/image" Target="../media/image8.png"/><Relationship Id="rId3" Type="http://schemas.openxmlformats.org/officeDocument/2006/relationships/tags" Target="../tags/tag55.xml"/><Relationship Id="rId2" Type="http://schemas.microsoft.com/office/2007/relationships/hdphoto" Target="../media/image12.wdp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8.xml"/><Relationship Id="rId5" Type="http://schemas.openxmlformats.org/officeDocument/2006/relationships/image" Target="../media/image8.png"/><Relationship Id="rId4" Type="http://schemas.openxmlformats.org/officeDocument/2006/relationships/tags" Target="../tags/tag57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image" Target="../media/image23.wmf"/><Relationship Id="rId7" Type="http://schemas.openxmlformats.org/officeDocument/2006/relationships/oleObject" Target="../embeddings/oleObject6.bin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3" Type="http://schemas.openxmlformats.org/officeDocument/2006/relationships/notesSlide" Target="../notesSlides/notesSlide15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image" Target="../media/image26.png"/><Relationship Id="rId6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16.xml"/><Relationship Id="rId16" Type="http://schemas.openxmlformats.org/officeDocument/2006/relationships/vmlDrawing" Target="../drawings/vmlDrawing7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7" Type="http://schemas.openxmlformats.org/officeDocument/2006/relationships/notesSlide" Target="../notesSlides/notesSlide2.xml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36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4" Type="http://schemas.openxmlformats.org/officeDocument/2006/relationships/notesSlide" Target="../notesSlides/notesSlide21.xml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11.bin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4" Type="http://schemas.openxmlformats.org/officeDocument/2006/relationships/notesSlide" Target="../notesSlides/notesSlide22.xml"/><Relationship Id="rId13" Type="http://schemas.openxmlformats.org/officeDocument/2006/relationships/vmlDrawing" Target="../drawings/vmlDrawing9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2.wmf"/><Relationship Id="rId10" Type="http://schemas.openxmlformats.org/officeDocument/2006/relationships/oleObject" Target="../embeddings/oleObject13.bin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4" Type="http://schemas.openxmlformats.org/officeDocument/2006/relationships/notesSlide" Target="../notesSlides/notesSlide3.xml"/><Relationship Id="rId23" Type="http://schemas.openxmlformats.org/officeDocument/2006/relationships/vmlDrawing" Target="../drawings/vmlDrawing1.v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tags" Target="../tags/tag45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image" Target="../media/image8.png"/><Relationship Id="rId3" Type="http://schemas.openxmlformats.org/officeDocument/2006/relationships/tags" Target="../tags/tag46.xml"/><Relationship Id="rId2" Type="http://schemas.microsoft.com/office/2007/relationships/hdphoto" Target="../media/image12.wdp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2.xml"/><Relationship Id="rId4" Type="http://schemas.openxmlformats.org/officeDocument/2006/relationships/image" Target="../media/image8.png"/><Relationship Id="rId3" Type="http://schemas.openxmlformats.org/officeDocument/2006/relationships/tags" Target="../tags/tag51.xml"/><Relationship Id="rId2" Type="http://schemas.microsoft.com/office/2007/relationships/hdphoto" Target="../media/image12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835" y="12299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55" y="5281930"/>
            <a:ext cx="5629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在六种情形下，均只对成品进行检测。</a:t>
            </a:r>
            <a:endParaRPr lang="en-US" altLang="zh-CN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211820" y="2695734"/>
            <a:ext cx="3228975" cy="1715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315720" y="2598896"/>
          <a:ext cx="6749415" cy="190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717800" imgH="774065" progId="Equation.DSMT4">
                  <p:embed/>
                </p:oleObj>
              </mc:Choice>
              <mc:Fallback>
                <p:oleObj name="" r:id="rId6" imgW="2717800" imgH="774065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5720" y="2598896"/>
                        <a:ext cx="6749415" cy="190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矩形 9"/>
          <p:cNvSpPr/>
          <p:nvPr/>
        </p:nvSpPr>
        <p:spPr>
          <a:xfrm>
            <a:off x="1315720" y="3863340"/>
            <a:ext cx="9147810" cy="54800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463530" y="3907155"/>
            <a:ext cx="20059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优化目标</a:t>
            </a:r>
            <a:endParaRPr lang="zh-CN" altLang="en-US" sz="2400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655" y="5281930"/>
            <a:ext cx="11442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仅情形六选择不拆解，其他情况均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第一轮仅对成品进行检测，第二轮所有零配件和成品均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5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70180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830" y="1534795"/>
          <a:ext cx="648335" cy="683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28600" imgH="241300" progId="Equation.KSEE3">
                  <p:embed/>
                </p:oleObj>
              </mc:Choice>
              <mc:Fallback>
                <p:oleObj name="" r:id="rId7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6830" y="1534795"/>
                        <a:ext cx="648335" cy="683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9"/>
            </p:custDataLst>
          </p:nvPr>
        </p:nvGraphicFramePr>
        <p:xfrm>
          <a:off x="853440" y="3192780"/>
          <a:ext cx="600392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30289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64846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185" y="844550"/>
            <a:ext cx="4389004" cy="6012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510790" y="1545273"/>
            <a:ext cx="780415" cy="6629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99440" y="5633720"/>
            <a:ext cx="6096000" cy="420370"/>
            <a:chOff x="944" y="8696"/>
            <a:chExt cx="9600" cy="662"/>
          </a:xfrm>
        </p:grpSpPr>
        <p:sp>
          <p:nvSpPr>
            <p:cNvPr id="16" name="文本框 15"/>
            <p:cNvSpPr txBox="1"/>
            <p:nvPr/>
          </p:nvSpPr>
          <p:spPr>
            <a:xfrm>
              <a:off x="944" y="8698"/>
              <a:ext cx="96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定义成品状态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不合格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迭代出口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售出</a:t>
              </a:r>
              <a:endPara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696" y="8696"/>
              <a:ext cx="1464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780" y="8696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429" y="8698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19125" y="1798638"/>
          <a:ext cx="5942330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895600" imgH="457200" progId="Equation.DSMT4">
                  <p:embed/>
                </p:oleObj>
              </mc:Choice>
              <mc:Fallback>
                <p:oleObj name="" r:id="rId5" imgW="28956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125" y="1798638"/>
                        <a:ext cx="5942330" cy="946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31921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S’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所有可能的动作，更新值函数。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最终得到初始状态到迭代出口的预期最小代价。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</a:t>
              </a:r>
              <a:r>
                <a:rPr lang="en-US" altLang="zh-CN" sz="2400" dirty="0">
                  <a:solidFill>
                    <a:schemeClr val="bg1"/>
                  </a:solidFill>
                </a:rPr>
                <a:t>C</a:t>
              </a:r>
              <a:r>
                <a:rPr lang="zh-CN" altLang="en-US" sz="2400" dirty="0">
                  <a:solidFill>
                    <a:schemeClr val="bg1"/>
                  </a:solidFill>
                </a:rPr>
                <a:t>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0015"/>
          <a:stretch>
            <a:fillRect/>
          </a:stretch>
        </p:blipFill>
        <p:spPr>
          <a:xfrm>
            <a:off x="1127760" y="1061085"/>
            <a:ext cx="9685655" cy="45415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705" y="5725795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在拆解问题上与方案二一致，仅情形六不拆解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不合格品。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45.097</a:t>
            </a:r>
            <a:endParaRPr lang="en-US" altLang="zh-CN" sz="2400" b="1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705" y="5725795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对于所有工序，对成品均进行检测，对不合格成品均及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模拟实际次品率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41145" y="2591435"/>
            <a:ext cx="7084060" cy="595630"/>
            <a:chOff x="2427" y="4081"/>
            <a:chExt cx="11156" cy="938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88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7589" y="4081"/>
            <a:ext cx="5995" cy="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4" imgW="1612900" imgH="254000" progId="Equation.DSMT4">
                    <p:embed/>
                  </p:oleObj>
                </mc:Choice>
                <mc:Fallback>
                  <p:oleObj name="" r:id="rId4" imgW="1612900" imgH="2540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589" y="4081"/>
                          <a:ext cx="5995" cy="9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1541145" y="3234055"/>
            <a:ext cx="8524240" cy="1013460"/>
            <a:chOff x="2427" y="4821"/>
            <a:chExt cx="13424" cy="1596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25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7589" y="4821"/>
            <a:ext cx="8262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6" imgW="2222500" imgH="431800" progId="Equation.DSMT4">
                    <p:embed/>
                  </p:oleObj>
                </mc:Choice>
                <mc:Fallback>
                  <p:oleObj name="" r:id="rId6" imgW="22225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589" y="4821"/>
                          <a:ext cx="8262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组合 33"/>
          <p:cNvGrpSpPr/>
          <p:nvPr/>
        </p:nvGrpSpPr>
        <p:grpSpPr>
          <a:xfrm>
            <a:off x="1541145" y="4294505"/>
            <a:ext cx="8943975" cy="1014095"/>
            <a:chOff x="2427" y="7021"/>
            <a:chExt cx="14085" cy="1597"/>
          </a:xfrm>
        </p:grpSpPr>
        <p:sp>
          <p:nvSpPr>
            <p:cNvPr id="20" name="文本框 19"/>
            <p:cNvSpPr txBox="1"/>
            <p:nvPr/>
          </p:nvSpPr>
          <p:spPr>
            <a:xfrm>
              <a:off x="2427" y="7457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置信区间下限公式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7589" y="7021"/>
            <a:ext cx="8923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" name="" r:id="rId8" imgW="2400300" imgH="431800" progId="Equation.DSMT4">
                    <p:embed/>
                  </p:oleObj>
                </mc:Choice>
                <mc:Fallback>
                  <p:oleObj name="" r:id="rId8" imgW="24003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589" y="7021"/>
                          <a:ext cx="8923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/>
          <p:cNvGrpSpPr/>
          <p:nvPr/>
        </p:nvGrpSpPr>
        <p:grpSpPr>
          <a:xfrm>
            <a:off x="1541145" y="5474335"/>
            <a:ext cx="4381500" cy="459740"/>
            <a:chOff x="2427" y="8621"/>
            <a:chExt cx="6900" cy="724"/>
          </a:xfrm>
        </p:grpSpPr>
        <p:sp>
          <p:nvSpPr>
            <p:cNvPr id="38" name="文本框 37"/>
            <p:cNvSpPr txBox="1"/>
            <p:nvPr/>
          </p:nvSpPr>
          <p:spPr>
            <a:xfrm>
              <a:off x="2427" y="8621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7155" y="8656"/>
            <a:ext cx="2172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0" imgW="584200" imgH="177165" progId="Equation.DSMT4">
                    <p:embed/>
                  </p:oleObj>
                </mc:Choice>
                <mc:Fallback>
                  <p:oleObj name="" r:id="rId10" imgW="584200" imgH="177165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155" y="8656"/>
                          <a:ext cx="2172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分析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5794803" y="1348740"/>
              <a:ext cx="5915660" cy="2399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5794803" y="1348740"/>
              <a:ext cx="5915660" cy="2399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02750" y="1584325"/>
          <a:ext cx="385381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409700" imgH="787400" progId="Equation.DSMT4">
                  <p:embed/>
                </p:oleObj>
              </mc:Choice>
              <mc:Fallback>
                <p:oleObj name="" r:id="rId5" imgW="1409700" imgH="7874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750" y="1584325"/>
                        <a:ext cx="3853815" cy="184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占位符 5"/>
          <p:cNvSpPr txBox="1"/>
          <p:nvPr>
            <p:custDataLst>
              <p:tags r:id="rId7"/>
            </p:custDataLst>
          </p:nvPr>
        </p:nvSpPr>
        <p:spPr>
          <a:xfrm>
            <a:off x="92964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占位符 5"/>
          <p:cNvSpPr txBox="1"/>
          <p:nvPr>
            <p:custDataLst>
              <p:tags r:id="rId8"/>
            </p:custDataLst>
          </p:nvPr>
        </p:nvSpPr>
        <p:spPr>
          <a:xfrm>
            <a:off x="235585" y="541020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/>
              <p:nvPr/>
            </p:nvGraphicFramePr>
            <p:xfrm>
              <a:off x="5794803" y="3747770"/>
              <a:ext cx="5915660" cy="11569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样本量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n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次品数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k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346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244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/>
              <p:nvPr/>
            </p:nvGraphicFramePr>
            <p:xfrm>
              <a:off x="5794803" y="3747770"/>
              <a:ext cx="5915660" cy="11569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样本量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n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9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9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次品数</a:t>
                          </a: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k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346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en-US" altLang="zh-CN" sz="24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a:t>244</a:t>
                          </a:r>
                          <a:endParaRPr lang="en-US" altLang="zh-CN" sz="2400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889235" y="3747770"/>
          <a:ext cx="1680845" cy="67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0" imgW="431800" imgH="203200" progId="Equation.DSMT4">
                  <p:embed/>
                </p:oleObj>
              </mc:Choice>
              <mc:Fallback>
                <p:oleObj name="" r:id="rId10" imgW="431800" imgH="2032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9235" y="3747770"/>
                        <a:ext cx="1680845" cy="67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5337" b="11406"/>
          <a:stretch>
            <a:fillRect/>
          </a:stretch>
        </p:blipFill>
        <p:spPr>
          <a:xfrm>
            <a:off x="622935" y="1322070"/>
            <a:ext cx="10511790" cy="44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6481" y="1767485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从实际零配件次品率分布图像中选取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10000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个样本点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</a:t>
            </a:r>
            <a:endParaRPr lang="en-US" altLang="zh-CN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481" y="2664460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45433" y="3561715"/>
          <a:ext cx="8201660" cy="167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136900" imgH="634365" progId="Equation.DSMT4">
                  <p:embed/>
                </p:oleObj>
              </mc:Choice>
              <mc:Fallback>
                <p:oleObj name="" r:id="rId4" imgW="3136900" imgH="634365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33" y="3561715"/>
                        <a:ext cx="8201660" cy="167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56260" y="5156200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在不同信度下，仅情形六不对不合格成品进行拆解。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</a:t>
              </a:r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 for Your Attention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6501" y="-608415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700530" y="4217353"/>
          <a:ext cx="292862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422400" imgH="609600" progId="Equation.DSMT4">
                  <p:embed/>
                </p:oleObj>
              </mc:Choice>
              <mc:Fallback>
                <p:oleObj name="" r:id="rId9" imgW="1422400" imgH="6096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00530" y="4217353"/>
                        <a:ext cx="292862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49313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760345"/>
            <a:ext cx="6841490" cy="460375"/>
            <a:chOff x="1621" y="4240"/>
            <a:chExt cx="10774" cy="725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>
            <p:custDataLst>
              <p:tags r:id="rId21"/>
            </p:custDataLst>
          </p:nvPr>
        </p:nvSpPr>
        <p:spPr>
          <a:xfrm>
            <a:off x="554990" y="5609590"/>
            <a:ext cx="59086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Z值表示数据点距离均值的标准差的倍数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493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493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  <p:sp>
        <p:nvSpPr>
          <p:cNvPr id="6" name="圆角矩形 5"/>
          <p:cNvSpPr/>
          <p:nvPr/>
        </p:nvSpPr>
        <p:spPr>
          <a:xfrm>
            <a:off x="6306185" y="1282700"/>
            <a:ext cx="1008000" cy="1503680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3157855" y="3701733"/>
          <a:ext cx="5733415" cy="10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5" imgW="2781300" imgH="508000" progId="Equation.DSMT4">
                  <p:embed/>
                </p:oleObj>
              </mc:Choice>
              <mc:Fallback>
                <p:oleObj name="" r:id="rId5" imgW="2781300" imgH="5080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7855" y="3701733"/>
                        <a:ext cx="5733415" cy="1038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不标记：对拆解不合格品得到的零配件的后验次品概率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进行统一。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986531" y="2496820"/>
          <a:ext cx="4076065" cy="99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2184400" imgH="508000" progId="Equation.DSMT4">
                  <p:embed/>
                </p:oleObj>
              </mc:Choice>
              <mc:Fallback>
                <p:oleObj name="" r:id="rId4" imgW="2184400" imgH="5080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6531" y="2496820"/>
                        <a:ext cx="4076065" cy="995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标记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2092960" y="1911985"/>
          <a:ext cx="4158615" cy="387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2273300" imgH="1917065" progId="Equation.DSMT4">
                  <p:embed/>
                </p:oleObj>
              </mc:Choice>
              <mc:Fallback>
                <p:oleObj name="" r:id="rId6" imgW="2273300" imgH="191706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2960" y="1911985"/>
                        <a:ext cx="4158615" cy="387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856095" y="1832928"/>
            <a:ext cx="32289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765300" y="5238115"/>
            <a:ext cx="7325995" cy="54800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091295" y="5281930"/>
            <a:ext cx="1606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优化目标</a:t>
            </a:r>
            <a:endParaRPr lang="zh-CN" altLang="en-US" sz="2400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3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4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2667</Words>
  <Application>WPS 演示</Application>
  <PresentationFormat>宽屏</PresentationFormat>
  <Paragraphs>536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28</vt:i4>
      </vt:variant>
    </vt:vector>
  </HeadingPairs>
  <TitlesOfParts>
    <vt:vector size="64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170</cp:revision>
  <dcterms:created xsi:type="dcterms:W3CDTF">2020-08-02T00:46:00Z</dcterms:created>
  <dcterms:modified xsi:type="dcterms:W3CDTF">2024-09-28T07:08:17Z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9B30F68DC33741B59E5568E472A6871B_13</vt:lpwstr>
  </property>
  <property fmtid="{D5CDD505-2E9C-101B-9397-08002B2CF9AE}" pid="3" name="KSOProductBuildVer">
    <vt:lpwstr>2052-12.1.0.17857</vt:lpwstr>
  </property>
</Properties>
</file>